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443" r:id="rId3"/>
    <p:sldId id="258" r:id="rId4"/>
    <p:sldId id="405" r:id="rId5"/>
    <p:sldId id="391" r:id="rId6"/>
    <p:sldId id="418" r:id="rId7"/>
    <p:sldId id="419" r:id="rId8"/>
    <p:sldId id="420" r:id="rId9"/>
    <p:sldId id="421" r:id="rId10"/>
    <p:sldId id="422" r:id="rId11"/>
    <p:sldId id="423" r:id="rId12"/>
    <p:sldId id="424" r:id="rId13"/>
    <p:sldId id="425" r:id="rId14"/>
    <p:sldId id="426" r:id="rId15"/>
    <p:sldId id="427" r:id="rId16"/>
    <p:sldId id="428" r:id="rId17"/>
    <p:sldId id="429" r:id="rId18"/>
    <p:sldId id="430" r:id="rId19"/>
    <p:sldId id="431" r:id="rId20"/>
    <p:sldId id="432" r:id="rId21"/>
    <p:sldId id="433" r:id="rId22"/>
    <p:sldId id="434" r:id="rId23"/>
    <p:sldId id="435" r:id="rId24"/>
    <p:sldId id="436" r:id="rId25"/>
    <p:sldId id="437" r:id="rId26"/>
    <p:sldId id="438" r:id="rId27"/>
    <p:sldId id="439" r:id="rId28"/>
    <p:sldId id="440" r:id="rId29"/>
    <p:sldId id="441" r:id="rId30"/>
    <p:sldId id="442" r:id="rId31"/>
  </p:sldIdLst>
  <p:sldSz cx="13004800" cy="7302500"/>
  <p:notesSz cx="6858000" cy="9144000"/>
  <p:defaultTextStyle>
    <a:lvl1pPr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1pPr>
    <a:lvl2pPr indent="3429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2pPr>
    <a:lvl3pPr indent="6858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3pPr>
    <a:lvl4pPr indent="10287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4pPr>
    <a:lvl5pPr indent="13716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5pPr>
    <a:lvl6pPr indent="17145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6pPr>
    <a:lvl7pPr indent="20574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7pPr>
    <a:lvl8pPr indent="24003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8pPr>
    <a:lvl9pPr indent="2743200" defTabSz="1308100">
      <a:buClr>
        <a:srgbClr val="FFFFFF"/>
      </a:buClr>
      <a:defRPr sz="2400">
        <a:solidFill>
          <a:srgbClr val="FFFFFF"/>
        </a:solidFill>
        <a:uFill>
          <a:solidFill>
            <a:srgbClr val="FFFFFF"/>
          </a:solidFill>
        </a:uFill>
        <a:latin typeface="+mn-lt"/>
        <a:ea typeface="+mn-ea"/>
        <a:cs typeface="+mn-cs"/>
        <a:sym typeface="News706BT-RomanC"/>
      </a:defRPr>
    </a:lvl9pPr>
  </p:defaultTextStyle>
  <p:extLst>
    <p:ext uri="{EFAFB233-063F-42B5-8137-9DF3F51BA10A}">
      <p15:sldGuideLst xmlns:p15="http://schemas.microsoft.com/office/powerpoint/2012/main">
        <p15:guide id="1" orient="horz" pos="2300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1EAF4"/>
          </a:solidFill>
        </a:fill>
      </a:tcStyle>
    </a:wholeTbl>
    <a:band2H>
      <a:tcTxStyle/>
      <a:tcStyle>
        <a:tcBdr/>
        <a:fill>
          <a:solidFill>
            <a:srgbClr val="F1F5F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96"/>
    <p:restoredTop sz="96341" autoAdjust="0"/>
  </p:normalViewPr>
  <p:slideViewPr>
    <p:cSldViewPr snapToGrid="0" snapToObjects="1">
      <p:cViewPr varScale="1">
        <p:scale>
          <a:sx n="78" d="100"/>
          <a:sy n="78" d="100"/>
        </p:scale>
        <p:origin x="826" y="72"/>
      </p:cViewPr>
      <p:guideLst>
        <p:guide orient="horz" pos="2300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43278628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1pPr>
    <a:lvl2pPr indent="2286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2pPr>
    <a:lvl3pPr indent="4572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3pPr>
    <a:lvl4pPr indent="6858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4pPr>
    <a:lvl5pPr indent="9144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5pPr>
    <a:lvl6pPr indent="11430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6pPr>
    <a:lvl7pPr indent="13716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7pPr>
    <a:lvl8pPr indent="16002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8pPr>
    <a:lvl9pPr indent="1828800" defTabSz="457200">
      <a:defRPr sz="1200">
        <a:uFill>
          <a:solidFill/>
        </a:uFill>
        <a:latin typeface="+mn-lt"/>
        <a:ea typeface="+mn-ea"/>
        <a:cs typeface="+mn-cs"/>
        <a:sym typeface="News706BT-RomanC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95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42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118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9128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2458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09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11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61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404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996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539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2486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2412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351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961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79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247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4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46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907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906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534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7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" name="Shape 8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9" name="Picture 8" descr="GA_primary_horiz_rev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20" y="681475"/>
            <a:ext cx="2586633" cy="440697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o w/o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635000" y="1587500"/>
            <a:ext cx="11734800" cy="596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3600" b="1" cap="all" spc="-72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3600" b="1" cap="all" spc="-72">
                <a:uFill>
                  <a:solidFill/>
                </a:uFill>
              </a:rPr>
              <a:t>name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w/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>
                <a:uFill>
                  <a:solidFill/>
                </a:uFill>
              </a:rPr>
              <a:t>hello!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>
                <a:uFill>
                  <a:solidFill/>
                </a:uFill>
              </a:rPr>
              <a:t>Agenda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</p:sldLayoutIdLst>
  <p:transition spd="med"/>
  <p:txStyles>
    <p:titleStyle>
      <a:lvl1pPr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1pPr>
      <a:lvl2pPr indent="2286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2pPr>
      <a:lvl3pPr indent="4572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3pPr>
      <a:lvl4pPr indent="6858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4pPr>
      <a:lvl5pPr indent="9144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5pPr>
      <a:lvl6pPr indent="11430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6pPr>
      <a:lvl7pPr indent="13716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7pPr>
      <a:lvl8pPr indent="16002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8pPr>
      <a:lvl9pPr indent="1828800" defTabSz="647700">
        <a:lnSpc>
          <a:spcPts val="3200"/>
        </a:lnSpc>
        <a:defRPr sz="3200" b="1" cap="all" spc="-64">
          <a:uFill>
            <a:solidFill/>
          </a:uFill>
          <a:latin typeface="+mj-lt"/>
          <a:ea typeface="+mj-ea"/>
          <a:cs typeface="+mj-cs"/>
          <a:sym typeface="PFDinTextCompPro-Regular"/>
        </a:defRPr>
      </a:lvl9pPr>
    </p:titleStyle>
    <p:bodyStyle>
      <a:lvl1pPr marL="2032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1pPr>
      <a:lvl2pPr marL="4064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2pPr>
      <a:lvl3pPr marL="6096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3pPr>
      <a:lvl4pPr marL="8128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4pPr>
      <a:lvl5pPr marL="10160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5pPr>
      <a:lvl6pPr marL="12192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6pPr>
      <a:lvl7pPr marL="14224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7pPr>
      <a:lvl8pPr marL="16256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8pPr>
      <a:lvl9pPr marL="1828800" indent="-203200" defTabSz="647700">
        <a:lnSpc>
          <a:spcPts val="3400"/>
        </a:lnSpc>
        <a:buSzPct val="70000"/>
        <a:buFont typeface="Lucida Grande"/>
        <a:buChar char="‣"/>
        <a:defRPr sz="2800">
          <a:uFill>
            <a:solidFill/>
          </a:uFill>
          <a:latin typeface="+mn-lt"/>
          <a:ea typeface="+mn-ea"/>
          <a:cs typeface="+mn-cs"/>
          <a:sym typeface="News706BT-RomanC"/>
        </a:defRPr>
      </a:lvl9pPr>
    </p:bodyStyle>
    <p:otherStyle>
      <a:lvl1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1pPr>
      <a:lvl2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2pPr>
      <a:lvl3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3pPr>
      <a:lvl4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4pPr>
      <a:lvl5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5pPr>
      <a:lvl6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6pPr>
      <a:lvl7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7pPr>
      <a:lvl8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8pPr>
      <a:lvl9pPr algn="r" defTabSz="1308100">
        <a:lnSpc>
          <a:spcPts val="3200"/>
        </a:lnSpc>
        <a:defRPr sz="3200" b="1" spc="-64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PFDinTextCompPro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Relationship Id="rId9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sephofiowa/GA_iri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sephofiowa/GA_iris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sephofiowa/GA_iri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sephofiowa/GA_iri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127.0.0.1:5000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635000" y="1824761"/>
            <a:ext cx="11734800" cy="4001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lnSpc>
                <a:spcPct val="80000"/>
              </a:lnSpc>
              <a:spcBef>
                <a:spcPts val="600"/>
              </a:spcBef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8000" cap="all" spc="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 Bold" panose="02020702060506020403" pitchFamily="18" charset="0"/>
              </a:rPr>
              <a:t>Web dev: </a:t>
            </a:r>
            <a:r>
              <a:rPr lang="en-US" sz="8000" cap="all" spc="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" panose="02020502060506020403" pitchFamily="18" charset="0"/>
              </a:rPr>
              <a:t>deploying your machine learning </a:t>
            </a:r>
            <a:r>
              <a:rPr lang="en-US" sz="8000" cap="all" spc="0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" panose="02020502060506020403" pitchFamily="18" charset="0"/>
              </a:rPr>
              <a:t>algos</a:t>
            </a:r>
            <a:r>
              <a:rPr lang="en-US" sz="8000" cap="all" spc="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" panose="02020502060506020403" pitchFamily="18" charset="0"/>
              </a:rPr>
              <a:t> to HEROKU with flask</a:t>
            </a:r>
            <a:endParaRPr sz="8000" cap="all" spc="0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dobe Garamond Pro" panose="02020502060506020403" pitchFamily="18" charset="0"/>
            </a:endParaRPr>
          </a:p>
        </p:txBody>
      </p:sp>
      <p:sp>
        <p:nvSpPr>
          <p:cNvPr id="50" name="Shape 50"/>
          <p:cNvSpPr/>
          <p:nvPr/>
        </p:nvSpPr>
        <p:spPr>
          <a:xfrm>
            <a:off x="635000" y="6172200"/>
            <a:ext cx="1173480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10000"/>
              </a:lnSpc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Joseph Nelson, Data Science Immersive</a:t>
            </a:r>
            <a:endParaRPr sz="2400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5408614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 err="1">
                <a:uFill>
                  <a:solidFill/>
                </a:uFill>
              </a:rPr>
              <a:t>Gotta</a:t>
            </a:r>
            <a:r>
              <a:rPr lang="en-US" sz="5400" dirty="0">
                <a:uFill>
                  <a:solidFill/>
                </a:uFill>
              </a:rPr>
              <a:t> know</a:t>
            </a:r>
            <a:r>
              <a:rPr lang="is-IS" sz="5400" dirty="0">
                <a:uFill>
                  <a:solidFill/>
                </a:uFill>
              </a:rPr>
              <a:t>…</a:t>
            </a: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Web-framework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The database work and logistics of the 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sp>
        <p:nvSpPr>
          <p:cNvPr id="8" name="Shape 68"/>
          <p:cNvSpPr/>
          <p:nvPr/>
        </p:nvSpPr>
        <p:spPr>
          <a:xfrm>
            <a:off x="6289092" y="1501433"/>
            <a:ext cx="5437189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Deployment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How we serve the website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86744079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5408614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 err="1">
                <a:uFill>
                  <a:solidFill/>
                </a:uFill>
              </a:rPr>
              <a:t>Gotta</a:t>
            </a:r>
            <a:r>
              <a:rPr lang="en-US" sz="5400" dirty="0">
                <a:uFill>
                  <a:solidFill/>
                </a:uFill>
              </a:rPr>
              <a:t> know</a:t>
            </a:r>
            <a:r>
              <a:rPr lang="is-IS" sz="5400" dirty="0">
                <a:uFill>
                  <a:solidFill/>
                </a:uFill>
              </a:rPr>
              <a:t>…</a:t>
            </a: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Web-framework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The database work and logistics of the 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sp>
        <p:nvSpPr>
          <p:cNvPr id="8" name="Shape 68"/>
          <p:cNvSpPr/>
          <p:nvPr/>
        </p:nvSpPr>
        <p:spPr>
          <a:xfrm>
            <a:off x="6289092" y="1501433"/>
            <a:ext cx="5437189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Deployment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How we serve the website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763" y="4137383"/>
            <a:ext cx="4180013" cy="278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6769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3415958"/>
            <a:ext cx="5408614" cy="319915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Web-framework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The database work and logistics of the 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sp>
        <p:nvSpPr>
          <p:cNvPr id="8" name="Shape 68"/>
          <p:cNvSpPr/>
          <p:nvPr/>
        </p:nvSpPr>
        <p:spPr>
          <a:xfrm>
            <a:off x="7309710" y="3463466"/>
            <a:ext cx="5437189" cy="319915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Deployment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How we serve the website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09" y="1452469"/>
            <a:ext cx="2319923" cy="27604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7395" y="1218138"/>
            <a:ext cx="1966327" cy="19663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4359" y="1273161"/>
            <a:ext cx="2027050" cy="2027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9032" y="2298387"/>
            <a:ext cx="4933268" cy="24666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15473" y="2201022"/>
            <a:ext cx="2303463" cy="23034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21457" y="2293839"/>
            <a:ext cx="2128603" cy="212860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90169" y="1423759"/>
            <a:ext cx="2396632" cy="119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501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9"/>
          <p:cNvSpPr/>
          <p:nvPr/>
        </p:nvSpPr>
        <p:spPr>
          <a:xfrm>
            <a:off x="635000" y="1824761"/>
            <a:ext cx="11734800" cy="1089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HEROKU / FLASK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59128537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Web dev is hard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GA has several classes dedicated to it</a:t>
            </a:r>
            <a:r>
              <a:rPr lang="is-IS" sz="3200" dirty="0">
                <a:uFill>
                  <a:solidFill/>
                </a:uFill>
              </a:rPr>
              <a:t>…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is-I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is-IS" sz="3200" dirty="0">
                <a:uFill>
                  <a:solidFill/>
                </a:uFill>
              </a:rPr>
              <a:t>We will use to very simply web dev tools: </a:t>
            </a:r>
            <a:r>
              <a:rPr lang="is-IS" sz="3200" b="1" dirty="0">
                <a:uFill>
                  <a:solidFill/>
                </a:uFill>
              </a:rPr>
              <a:t>Heroku</a:t>
            </a:r>
            <a:r>
              <a:rPr lang="is-IS" sz="3200" dirty="0">
                <a:uFill>
                  <a:solidFill/>
                </a:uFill>
              </a:rPr>
              <a:t> an </a:t>
            </a:r>
            <a:r>
              <a:rPr lang="is-IS" sz="3200" b="1" dirty="0">
                <a:uFill>
                  <a:solidFill/>
                </a:uFill>
              </a:rPr>
              <a:t>F</a:t>
            </a:r>
            <a:r>
              <a:rPr lang="en-US" sz="3200" b="1" dirty="0">
                <a:uFill>
                  <a:solidFill/>
                </a:uFill>
              </a:rPr>
              <a:t>l</a:t>
            </a:r>
            <a:r>
              <a:rPr lang="is-IS" sz="3200" b="1" dirty="0">
                <a:uFill>
                  <a:solidFill/>
                </a:uFill>
              </a:rPr>
              <a:t>ask </a:t>
            </a:r>
            <a:endParaRPr lang="en-US" sz="3200" b="1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55310225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Are we going to Post Pub?</a:t>
            </a:r>
            <a:endParaRPr lang="en-US" sz="3200" b="1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2293244"/>
            <a:ext cx="7715250" cy="301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7035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Are we going to Post Pub?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Flask is  a micro-web-framework based entirely in Python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We can create and write the entire backend in Python!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399" y="1501432"/>
            <a:ext cx="5400675" cy="211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941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err="1">
                <a:uFill>
                  <a:solidFill/>
                </a:uFill>
              </a:rPr>
              <a:t>Heroku</a:t>
            </a:r>
            <a:r>
              <a:rPr lang="en-US" sz="3200" dirty="0">
                <a:uFill>
                  <a:solidFill/>
                </a:uFill>
              </a:rPr>
              <a:t>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err="1">
                <a:uFill>
                  <a:solidFill/>
                </a:uFill>
              </a:rPr>
              <a:t>Heroku</a:t>
            </a:r>
            <a:r>
              <a:rPr lang="en-US" sz="3200" dirty="0">
                <a:uFill>
                  <a:solidFill/>
                </a:uFill>
              </a:rPr>
              <a:t> is a Salesforce company that allows us to deploy our sites easily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That means we can rent </a:t>
            </a:r>
            <a:r>
              <a:rPr lang="en-US" sz="3200" dirty="0" err="1">
                <a:uFill>
                  <a:solidFill/>
                </a:uFill>
              </a:rPr>
              <a:t>Heroku</a:t>
            </a:r>
            <a:r>
              <a:rPr lang="en-US" sz="3200" dirty="0">
                <a:uFill>
                  <a:solidFill/>
                </a:uFill>
              </a:rPr>
              <a:t> servers to host our site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142" y="1366680"/>
            <a:ext cx="6553658" cy="327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7193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9"/>
          <p:cNvSpPr/>
          <p:nvPr/>
        </p:nvSpPr>
        <p:spPr>
          <a:xfrm>
            <a:off x="635000" y="1824761"/>
            <a:ext cx="11734800" cy="1089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Model view controller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3947823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>
                <a:uFill>
                  <a:solidFill/>
                </a:uFill>
              </a:rPr>
              <a:t>MVC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MVC is a mentality.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b="1" dirty="0">
                <a:uFill>
                  <a:solidFill/>
                </a:uFill>
              </a:rPr>
              <a:t>It is a way of life.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b="1" dirty="0">
                <a:uFill>
                  <a:solidFill/>
                </a:uFill>
              </a:rPr>
              <a:t>http://</a:t>
            </a:r>
            <a:r>
              <a:rPr lang="en-US" sz="1600" b="1" dirty="0" err="1">
                <a:uFill>
                  <a:solidFill/>
                </a:uFill>
              </a:rPr>
              <a:t>www.essenceandartifact.com</a:t>
            </a:r>
            <a:r>
              <a:rPr lang="en-US" sz="1600" b="1" dirty="0">
                <a:uFill>
                  <a:solidFill/>
                </a:uFill>
              </a:rPr>
              <a:t>/2012/12/the-essence-of-</a:t>
            </a:r>
            <a:r>
              <a:rPr lang="en-US" sz="1600" b="1" dirty="0" err="1">
                <a:uFill>
                  <a:solidFill/>
                </a:uFill>
              </a:rPr>
              <a:t>mvc.html</a:t>
            </a:r>
            <a:endParaRPr lang="en-US" sz="1600" b="1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1793" y="2372060"/>
            <a:ext cx="8334911" cy="367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7729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635000" y="1824761"/>
            <a:ext cx="11734800" cy="4001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lnSpc>
                <a:spcPct val="80000"/>
              </a:lnSpc>
              <a:spcBef>
                <a:spcPts val="600"/>
              </a:spcBef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8000" cap="all" spc="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 Bold" panose="02020702060506020403" pitchFamily="18" charset="0"/>
              </a:rPr>
              <a:t>Web dev: </a:t>
            </a:r>
            <a:r>
              <a:rPr lang="en-US" sz="8000" cap="all" spc="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" panose="02020502060506020403" pitchFamily="18" charset="0"/>
              </a:rPr>
              <a:t>deploying your machine learning </a:t>
            </a:r>
            <a:r>
              <a:rPr lang="en-US" sz="8000" cap="all" spc="0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" panose="02020502060506020403" pitchFamily="18" charset="0"/>
              </a:rPr>
              <a:t>algos</a:t>
            </a:r>
            <a:r>
              <a:rPr lang="en-US" sz="8000" cap="all" spc="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" panose="02020502060506020403" pitchFamily="18" charset="0"/>
              </a:rPr>
              <a:t> to </a:t>
            </a:r>
            <a:r>
              <a:rPr lang="en-US" sz="8000" strike="sngStrike" cap="all" spc="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" panose="02020502060506020403" pitchFamily="18" charset="0"/>
              </a:rPr>
              <a:t>HEROKU</a:t>
            </a:r>
            <a:r>
              <a:rPr lang="en-US" sz="8000" cap="all" spc="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dobe Garamond Pro" panose="02020502060506020403" pitchFamily="18" charset="0"/>
              </a:rPr>
              <a:t> with flask</a:t>
            </a:r>
            <a:endParaRPr sz="8000" cap="all" spc="0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dobe Garamond Pro" panose="02020502060506020403" pitchFamily="18" charset="0"/>
            </a:endParaRPr>
          </a:p>
        </p:txBody>
      </p:sp>
      <p:sp>
        <p:nvSpPr>
          <p:cNvPr id="50" name="Shape 50"/>
          <p:cNvSpPr/>
          <p:nvPr/>
        </p:nvSpPr>
        <p:spPr>
          <a:xfrm>
            <a:off x="635000" y="6172200"/>
            <a:ext cx="1173480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10000"/>
              </a:lnSpc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</a:rPr>
              <a:t>Joseph Nelson, Data Science Immersive</a:t>
            </a:r>
            <a:endParaRPr sz="2400" dirty="0">
              <a:solidFill>
                <a:schemeClr val="bg1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66522957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err="1">
                <a:uFill>
                  <a:solidFill/>
                </a:uFill>
              </a:rPr>
              <a:t>ModelView</a:t>
            </a:r>
            <a:r>
              <a:rPr lang="en-US" sz="3200" dirty="0">
                <a:uFill>
                  <a:solidFill/>
                </a:uFill>
              </a:rPr>
              <a:t> Controller: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>
                <a:uFill>
                  <a:solidFill/>
                </a:uFill>
              </a:rPr>
              <a:t>Model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Responsible for managing the data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It’s kind of like a database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>
                <a:uFill>
                  <a:solidFill/>
                </a:uFill>
              </a:rPr>
              <a:t>View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Presents the data /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Responsible for design / user experience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>
                <a:uFill>
                  <a:solidFill/>
                </a:uFill>
              </a:rPr>
              <a:t>Controller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Response to the user input and performs operation based on it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EG user inputs number of neighbors, and controller trains the model</a:t>
            </a:r>
          </a:p>
        </p:txBody>
      </p:sp>
    </p:spTree>
    <p:extLst>
      <p:ext uri="{BB962C8B-B14F-4D97-AF65-F5344CB8AC3E}">
        <p14:creationId xmlns:p14="http://schemas.microsoft.com/office/powerpoint/2010/main" val="90465603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 err="1">
                <a:uFill>
                  <a:solidFill/>
                </a:uFill>
              </a:rPr>
              <a:t>ModelView</a:t>
            </a:r>
            <a:r>
              <a:rPr lang="en-US" sz="3200" dirty="0">
                <a:uFill>
                  <a:solidFill/>
                </a:uFill>
              </a:rPr>
              <a:t> Controller: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>
                <a:uFill>
                  <a:solidFill/>
                </a:uFill>
              </a:rPr>
              <a:t>Model (Backend)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Responsible for managing the data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It’s kind of like a database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>
                <a:uFill>
                  <a:solidFill/>
                </a:uFill>
              </a:rPr>
              <a:t>View (Frontend)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Presents the data /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Responsible for design / user experience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>
                <a:uFill>
                  <a:solidFill/>
                </a:uFill>
              </a:rPr>
              <a:t>Controller (Backend / Frontend)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Response to the user input and performs operation based on it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EG user inputs number of neighbors, and controller trains the model</a:t>
            </a:r>
          </a:p>
        </p:txBody>
      </p:sp>
    </p:spTree>
    <p:extLst>
      <p:ext uri="{BB962C8B-B14F-4D97-AF65-F5344CB8AC3E}">
        <p14:creationId xmlns:p14="http://schemas.microsoft.com/office/powerpoint/2010/main" val="123531290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9"/>
          <p:cNvSpPr/>
          <p:nvPr/>
        </p:nvSpPr>
        <p:spPr>
          <a:xfrm>
            <a:off x="635000" y="1824761"/>
            <a:ext cx="11734800" cy="1089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Deploying </a:t>
            </a:r>
            <a:r>
              <a:rPr lang="en-US" sz="9600" b="1" cap="all" spc="-254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knn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83402316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  <a:hlinkClick r:id="rId3"/>
              </a:rPr>
              <a:t>https://github.com/josephofiowa/GA_iris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3197765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  <a:hlinkClick r:id="rId3"/>
              </a:rPr>
              <a:t>https://github.com/josephofiowa/GA_iris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We have:</a:t>
            </a:r>
            <a:br>
              <a:rPr lang="en-US" sz="2000" dirty="0">
                <a:uFill>
                  <a:solidFill/>
                </a:uFill>
              </a:rPr>
            </a:br>
            <a:r>
              <a:rPr lang="en-US" sz="2000" dirty="0">
                <a:uFill>
                  <a:solidFill/>
                </a:uFill>
              </a:rPr>
              <a:t>Model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Views (templates)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Controller (</a:t>
            </a:r>
            <a:r>
              <a:rPr lang="en-US" sz="2000" dirty="0" err="1">
                <a:uFill>
                  <a:solidFill/>
                </a:uFill>
              </a:rPr>
              <a:t>controller.py</a:t>
            </a:r>
            <a:r>
              <a:rPr lang="en-US" sz="2000" dirty="0">
                <a:uFill>
                  <a:solidFill/>
                </a:uFill>
              </a:rPr>
              <a:t>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7838649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  <a:hlinkClick r:id="rId3"/>
              </a:rPr>
              <a:t>https://github.com/josephofiowa/GA_iris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CLONE IT (in a </a:t>
            </a:r>
            <a:r>
              <a:rPr lang="en-US" sz="2000" b="1" dirty="0">
                <a:uFill>
                  <a:solidFill/>
                </a:uFill>
              </a:rPr>
              <a:t>NEW</a:t>
            </a:r>
            <a:r>
              <a:rPr lang="en-US" sz="2000" dirty="0">
                <a:uFill>
                  <a:solidFill/>
                </a:uFill>
              </a:rPr>
              <a:t> repo)</a:t>
            </a:r>
          </a:p>
        </p:txBody>
      </p:sp>
    </p:spTree>
    <p:extLst>
      <p:ext uri="{BB962C8B-B14F-4D97-AF65-F5344CB8AC3E}">
        <p14:creationId xmlns:p14="http://schemas.microsoft.com/office/powerpoint/2010/main" val="1902806561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  <a:hlinkClick r:id="rId3"/>
              </a:rPr>
              <a:t>https://github.com/josephofiowa/GA_iris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Run it locally: got to root and run: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>
                <a:uFill>
                  <a:solidFill/>
                </a:uFill>
              </a:rPr>
              <a:t>Python </a:t>
            </a:r>
            <a:r>
              <a:rPr lang="en-US" sz="2000" b="1" dirty="0" err="1">
                <a:uFill>
                  <a:solidFill/>
                </a:uFill>
              </a:rPr>
              <a:t>controller.py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>
                <a:uFill>
                  <a:solidFill/>
                </a:uFill>
              </a:rPr>
              <a:t>Visit </a:t>
            </a:r>
            <a:r>
              <a:rPr lang="en-US" sz="2000" b="1" dirty="0">
                <a:uFill>
                  <a:solidFill/>
                </a:uFill>
                <a:hlinkClick r:id="rId4"/>
              </a:rPr>
              <a:t>http://127.0.0.1:5000</a:t>
            </a:r>
            <a:endParaRPr lang="en-US" sz="20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b="1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b="1" dirty="0">
                <a:uFill>
                  <a:solidFill/>
                </a:uFill>
              </a:rPr>
              <a:t>(If there are errors: </a:t>
            </a:r>
            <a:r>
              <a:rPr lang="en-US" sz="2000" b="1" dirty="0" err="1">
                <a:uFill>
                  <a:solidFill/>
                </a:uFill>
              </a:rPr>
              <a:t>sudo</a:t>
            </a:r>
            <a:r>
              <a:rPr lang="en-US" sz="2000" b="1" dirty="0">
                <a:uFill>
                  <a:solidFill/>
                </a:uFill>
              </a:rPr>
              <a:t> pip install –r </a:t>
            </a:r>
            <a:r>
              <a:rPr lang="en-US" sz="2000" b="1" dirty="0" err="1">
                <a:uFill>
                  <a:solidFill/>
                </a:uFill>
              </a:rPr>
              <a:t>requirements_clean.txt</a:t>
            </a:r>
            <a:r>
              <a:rPr lang="en-US" sz="2000" b="1" dirty="0">
                <a:uFill>
                  <a:solidFill/>
                </a:u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79037482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We have two forms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The top form trains the model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The bottom form predicts the incoming data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What part of MVC handles input?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266434323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The machine learning lives in the folder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It is pickled</a:t>
            </a:r>
            <a:r>
              <a:rPr lang="is-IS" sz="2000" dirty="0">
                <a:uFill>
                  <a:solidFill/>
                </a:uFill>
              </a:rPr>
              <a:t>…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0729" y="1501432"/>
            <a:ext cx="3776662" cy="517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38705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Sample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The machine learning lives in the folder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It is pickled</a:t>
            </a:r>
            <a:r>
              <a:rPr lang="is-IS" sz="2000" dirty="0">
                <a:uFill>
                  <a:solidFill/>
                </a:uFill>
              </a:rPr>
              <a:t>…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is-I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is-IS" sz="2000" dirty="0">
                <a:uFill>
                  <a:solidFill/>
                </a:uFill>
              </a:rPr>
              <a:t>The standard mechanism for serializing an object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is-I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is-IS" sz="2000" dirty="0">
                <a:uFill>
                  <a:solidFill/>
                </a:uFill>
              </a:rPr>
              <a:t>It has been transformed into a file!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0729" y="1501432"/>
            <a:ext cx="3776662" cy="517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93509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Adobe Garamond Pro" panose="02020502060506020403" pitchFamily="18" charset="0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Adobe Garamond Pro" panose="02020502060506020403" pitchFamily="18" charset="0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635000" y="736600"/>
            <a:ext cx="7721600" cy="431800"/>
          </a:xfrm>
          <a:prstGeom prst="rect">
            <a:avLst/>
          </a:prstGeom>
          <a:solidFill>
            <a:schemeClr val="tx1"/>
          </a:solidFill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sz="2800" b="1" cap="all" spc="-56" dirty="0">
                <a:uFill>
                  <a:solidFill/>
                </a:uFill>
                <a:latin typeface="Adobe Garamond Pro" panose="02020502060506020403" pitchFamily="18" charset="0"/>
              </a:rPr>
              <a:t>a</a:t>
            </a:r>
            <a:r>
              <a:rPr lang="en-GB" sz="2800" b="1" cap="all" spc="-56" dirty="0" err="1">
                <a:uFill>
                  <a:solidFill/>
                </a:uFill>
                <a:latin typeface="Adobe Garamond Pro" panose="02020502060506020403" pitchFamily="18" charset="0"/>
              </a:rPr>
              <a:t>genda</a:t>
            </a:r>
            <a:endParaRPr sz="2800" b="1" cap="all" spc="-56" dirty="0">
              <a:uFill>
                <a:solidFill/>
              </a:uFill>
              <a:latin typeface="Adobe Garamond Pro" panose="02020502060506020403" pitchFamily="18" charset="0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635000" y="2273300"/>
            <a:ext cx="11734800" cy="38100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342900" lvl="1" indent="-3429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Wingdings" panose="05000000000000000000" pitchFamily="2" charset="2"/>
              <a:buChar char="Ø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  <a:latin typeface="Adobe Garamond Pro" panose="02020502060506020403" pitchFamily="18" charset="0"/>
              </a:rPr>
              <a:t>What is web development?</a:t>
            </a:r>
          </a:p>
          <a:p>
            <a:pPr marL="342900" lvl="1" indent="-3429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Wingdings" panose="05000000000000000000" pitchFamily="2" charset="2"/>
              <a:buChar char="Ø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  <a:latin typeface="Adobe Garamond Pro" panose="02020502060506020403" pitchFamily="18" charset="0"/>
              </a:rPr>
              <a:t>What is </a:t>
            </a:r>
            <a:r>
              <a:rPr lang="en-US" sz="3200" dirty="0" err="1">
                <a:uFill>
                  <a:solidFill/>
                </a:uFill>
                <a:latin typeface="Adobe Garamond Pro" panose="02020502060506020403" pitchFamily="18" charset="0"/>
              </a:rPr>
              <a:t>Heroku</a:t>
            </a:r>
            <a:r>
              <a:rPr lang="en-US" sz="3200" dirty="0">
                <a:uFill>
                  <a:solidFill/>
                </a:uFill>
                <a:latin typeface="Adobe Garamond Pro" panose="02020502060506020403" pitchFamily="18" charset="0"/>
              </a:rPr>
              <a:t>/Flask</a:t>
            </a:r>
          </a:p>
          <a:p>
            <a:pPr marL="342900" lvl="1" indent="-3429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Wingdings" panose="05000000000000000000" pitchFamily="2" charset="2"/>
              <a:buChar char="Ø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  <a:latin typeface="Adobe Garamond Pro" panose="02020502060506020403" pitchFamily="18" charset="0"/>
              </a:rPr>
              <a:t>MVC</a:t>
            </a:r>
          </a:p>
          <a:p>
            <a:pPr marL="342900" lvl="1" indent="-3429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Wingdings" panose="05000000000000000000" pitchFamily="2" charset="2"/>
              <a:buChar char="Ø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  <a:latin typeface="Adobe Garamond Pro" panose="02020502060506020403" pitchFamily="18" charset="0"/>
              </a:rPr>
              <a:t>Deploying KNN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500" dirty="0">
              <a:uFill>
                <a:solidFill/>
              </a:uFill>
              <a:latin typeface="Adobe Garamond Pro" panose="02020502060506020403" pitchFamily="18" charset="0"/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 err="1">
                <a:uFill>
                  <a:solidFill/>
                </a:uFill>
              </a:rPr>
              <a:t>Heroku</a:t>
            </a:r>
            <a:r>
              <a:rPr lang="en-US" sz="2800" b="1" cap="all" spc="-56" dirty="0">
                <a:uFill>
                  <a:solidFill/>
                </a:uFill>
              </a:rPr>
              <a:t> / </a:t>
            </a:r>
            <a:r>
              <a:rPr lang="en-US" sz="2800" b="1" cap="all" spc="-56" dirty="0" err="1">
                <a:uFill>
                  <a:solidFill/>
                </a:uFill>
              </a:rPr>
              <a:t>FLask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Step by step!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1) Signup for </a:t>
            </a:r>
            <a:r>
              <a:rPr lang="en-US" sz="2000" dirty="0" err="1">
                <a:uFill>
                  <a:solidFill/>
                </a:uFill>
              </a:rPr>
              <a:t>Heroku</a:t>
            </a: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2) Create a new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3) Clone our flask app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4.) Run the command: </a:t>
            </a:r>
            <a:r>
              <a:rPr lang="en-US" sz="2000" dirty="0" err="1">
                <a:uFill>
                  <a:solidFill/>
                </a:uFill>
              </a:rPr>
              <a:t>heroku</a:t>
            </a:r>
            <a:r>
              <a:rPr lang="en-US" sz="2000" dirty="0">
                <a:uFill>
                  <a:solidFill/>
                </a:uFill>
              </a:rPr>
              <a:t> </a:t>
            </a:r>
            <a:r>
              <a:rPr lang="en-US" sz="2000" dirty="0" err="1">
                <a:uFill>
                  <a:solidFill/>
                </a:uFill>
              </a:rPr>
              <a:t>git:remote</a:t>
            </a:r>
            <a:r>
              <a:rPr lang="en-US" sz="2000" dirty="0">
                <a:uFill>
                  <a:solidFill/>
                </a:uFill>
              </a:rPr>
              <a:t> –a &lt;app&gt;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5.) install the custom build pack for </a:t>
            </a:r>
            <a:r>
              <a:rPr lang="en-US" sz="2000" dirty="0" err="1">
                <a:uFill>
                  <a:solidFill/>
                </a:uFill>
              </a:rPr>
              <a:t>scipy</a:t>
            </a:r>
            <a:r>
              <a:rPr lang="en-US" sz="2000" dirty="0">
                <a:uFill>
                  <a:solidFill/>
                </a:uFill>
              </a:rPr>
              <a:t> and </a:t>
            </a:r>
            <a:r>
              <a:rPr lang="en-US" sz="2000" dirty="0" err="1">
                <a:uFill>
                  <a:solidFill/>
                </a:uFill>
              </a:rPr>
              <a:t>numpy</a:t>
            </a:r>
            <a:r>
              <a:rPr lang="en-US" sz="2000" dirty="0">
                <a:uFill>
                  <a:solidFill/>
                </a:uFill>
              </a:rPr>
              <a:t> (also installs </a:t>
            </a:r>
            <a:r>
              <a:rPr lang="en-US" sz="2000" dirty="0" err="1">
                <a:uFill>
                  <a:solidFill/>
                </a:uFill>
              </a:rPr>
              <a:t>sklearn</a:t>
            </a:r>
            <a:r>
              <a:rPr lang="en-US" sz="2000" dirty="0">
                <a:uFill>
                  <a:solidFill/>
                </a:uFill>
              </a:rPr>
              <a:t>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 err="1">
                <a:uFill>
                  <a:solidFill/>
                </a:uFill>
              </a:rPr>
              <a:t>Heroku</a:t>
            </a:r>
            <a:r>
              <a:rPr lang="en-US" sz="2000" dirty="0">
                <a:uFill>
                  <a:solidFill/>
                </a:uFill>
              </a:rPr>
              <a:t> </a:t>
            </a:r>
            <a:r>
              <a:rPr lang="en-US" sz="2000" dirty="0" err="1">
                <a:uFill>
                  <a:solidFill/>
                </a:uFill>
              </a:rPr>
              <a:t>config:set</a:t>
            </a:r>
            <a:r>
              <a:rPr lang="en-US" sz="2000" dirty="0">
                <a:uFill>
                  <a:solidFill/>
                </a:uFill>
              </a:rPr>
              <a:t> BUILDPACK_URL=https://</a:t>
            </a:r>
            <a:r>
              <a:rPr lang="en-US" sz="2000" dirty="0" err="1">
                <a:uFill>
                  <a:solidFill/>
                </a:uFill>
              </a:rPr>
              <a:t>github.com</a:t>
            </a:r>
            <a:r>
              <a:rPr lang="en-US" sz="2000" dirty="0">
                <a:uFill>
                  <a:solidFill/>
                </a:uFill>
              </a:rPr>
              <a:t>/</a:t>
            </a:r>
            <a:r>
              <a:rPr lang="en-US" sz="2000" dirty="0" err="1">
                <a:uFill>
                  <a:solidFill/>
                </a:uFill>
              </a:rPr>
              <a:t>thenovices</a:t>
            </a:r>
            <a:r>
              <a:rPr lang="en-US" sz="2000" dirty="0">
                <a:uFill>
                  <a:solidFill/>
                </a:uFill>
              </a:rPr>
              <a:t>/</a:t>
            </a:r>
            <a:r>
              <a:rPr lang="en-US" sz="2000" dirty="0" err="1">
                <a:uFill>
                  <a:solidFill/>
                </a:uFill>
              </a:rPr>
              <a:t>heroku-buildpack-scipy</a:t>
            </a:r>
            <a:r>
              <a:rPr lang="en-US" sz="2000" dirty="0">
                <a:uFill>
                  <a:solidFill/>
                </a:uFill>
              </a:rPr>
              <a:t> --app &lt;app&gt;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6.) </a:t>
            </a:r>
            <a:r>
              <a:rPr lang="en-US" sz="2000" dirty="0" err="1">
                <a:uFill>
                  <a:solidFill/>
                </a:uFill>
              </a:rPr>
              <a:t>git</a:t>
            </a:r>
            <a:r>
              <a:rPr lang="en-US" sz="2000" dirty="0">
                <a:uFill>
                  <a:solidFill/>
                </a:uFill>
              </a:rPr>
              <a:t> add, </a:t>
            </a:r>
            <a:r>
              <a:rPr lang="en-US" sz="2000" dirty="0" err="1">
                <a:uFill>
                  <a:solidFill/>
                </a:uFill>
              </a:rPr>
              <a:t>git</a:t>
            </a:r>
            <a:r>
              <a:rPr lang="en-US" sz="2000" dirty="0">
                <a:uFill>
                  <a:solidFill/>
                </a:uFill>
              </a:rPr>
              <a:t> commit. </a:t>
            </a:r>
            <a:r>
              <a:rPr lang="en-US" sz="2000" b="1" dirty="0" err="1">
                <a:uFill>
                  <a:solidFill/>
                </a:uFill>
              </a:rPr>
              <a:t>Git</a:t>
            </a:r>
            <a:r>
              <a:rPr lang="en-US" sz="2000" b="1" dirty="0">
                <a:uFill>
                  <a:solidFill/>
                </a:uFill>
              </a:rPr>
              <a:t> push </a:t>
            </a:r>
            <a:r>
              <a:rPr lang="en-US" sz="2000" b="1" dirty="0" err="1">
                <a:uFill>
                  <a:solidFill/>
                </a:uFill>
              </a:rPr>
              <a:t>heroku</a:t>
            </a:r>
            <a:r>
              <a:rPr lang="en-US" sz="2000" b="1" dirty="0">
                <a:uFill>
                  <a:solidFill/>
                </a:uFill>
              </a:rPr>
              <a:t> master</a:t>
            </a:r>
            <a:r>
              <a:rPr lang="en-US" sz="2000" dirty="0">
                <a:uFill>
                  <a:solidFill/>
                </a:uFill>
              </a:rPr>
              <a:t> (instead or origin)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000" dirty="0">
                <a:uFill>
                  <a:solidFill/>
                </a:uFill>
              </a:rPr>
              <a:t>7.) Profit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0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134106096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9"/>
          <p:cNvSpPr/>
          <p:nvPr/>
        </p:nvSpPr>
        <p:spPr>
          <a:xfrm>
            <a:off x="635000" y="1824761"/>
            <a:ext cx="11734800" cy="1089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65000"/>
              </a:lnSpc>
              <a:defRPr sz="12700" b="1" cap="all" spc="-254"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solidFill>
                  <a:srgbClr val="000000"/>
                </a:solidFill>
                <a:uFillTx/>
              </a:defRPr>
            </a:pPr>
            <a:r>
              <a:rPr lang="en-US" sz="9600" b="1" cap="all" spc="-254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Web development</a:t>
            </a:r>
            <a:endParaRPr sz="9600" b="1" cap="all" spc="-254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79641752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>
                <a:uFill>
                  <a:solidFill/>
                </a:uFill>
              </a:rPr>
              <a:t>The work involved with building and maintaining a live website</a:t>
            </a:r>
          </a:p>
        </p:txBody>
      </p:sp>
    </p:spTree>
    <p:extLst>
      <p:ext uri="{BB962C8B-B14F-4D97-AF65-F5344CB8AC3E}">
        <p14:creationId xmlns:p14="http://schemas.microsoft.com/office/powerpoint/2010/main" val="209639804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>
                <a:uFill>
                  <a:solidFill/>
                </a:uFill>
              </a:rPr>
              <a:t>Two types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>
                <a:uFill>
                  <a:solidFill/>
                </a:uFill>
              </a:rPr>
              <a:t>What are they?</a:t>
            </a:r>
          </a:p>
        </p:txBody>
      </p:sp>
    </p:spTree>
    <p:extLst>
      <p:ext uri="{BB962C8B-B14F-4D97-AF65-F5344CB8AC3E}">
        <p14:creationId xmlns:p14="http://schemas.microsoft.com/office/powerpoint/2010/main" val="185562639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5437189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>
                <a:uFill>
                  <a:solidFill/>
                </a:uFill>
              </a:rPr>
              <a:t>Two types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Front-end Development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HTML/CSS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Responsive Design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Make things easy to use and visually pleasing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  <p:sp>
        <p:nvSpPr>
          <p:cNvPr id="8" name="Shape 68"/>
          <p:cNvSpPr/>
          <p:nvPr/>
        </p:nvSpPr>
        <p:spPr>
          <a:xfrm>
            <a:off x="6289092" y="1501433"/>
            <a:ext cx="5437189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Back-end Development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28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Many backend languages!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Model View Controller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Database work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2800" dirty="0">
                <a:uFill>
                  <a:solidFill/>
                </a:uFill>
              </a:rPr>
              <a:t>Makes the site “work”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6337628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5400" dirty="0">
                <a:uFill>
                  <a:solidFill/>
                </a:uFill>
              </a:rPr>
              <a:t>Two types</a:t>
            </a: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5400" dirty="0">
              <a:uFill>
                <a:solidFill/>
              </a:uFill>
            </a:endParaRPr>
          </a:p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Full-stack development comprises of both front end and back end work</a:t>
            </a:r>
          </a:p>
        </p:txBody>
      </p:sp>
    </p:spTree>
    <p:extLst>
      <p:ext uri="{BB962C8B-B14F-4D97-AF65-F5344CB8AC3E}">
        <p14:creationId xmlns:p14="http://schemas.microsoft.com/office/powerpoint/2010/main" val="32467364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635000" y="6350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35000" y="1219200"/>
            <a:ext cx="11734800" cy="11"/>
          </a:xfrm>
          <a:prstGeom prst="line">
            <a:avLst/>
          </a:prstGeom>
          <a:ln w="12700">
            <a:solidFill/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634999" y="736599"/>
            <a:ext cx="9562958" cy="48261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647700">
              <a:lnSpc>
                <a:spcPts val="3200"/>
              </a:lnSpc>
              <a:buClr>
                <a:srgbClr val="000000"/>
              </a:buClr>
              <a:buFont typeface="PFDinTextCompPro-Regular"/>
              <a:defRPr sz="2800" b="1" cap="all" spc="-56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Regular"/>
              </a:defRPr>
            </a:lvl1pPr>
          </a:lstStyle>
          <a:p>
            <a:pPr lvl="0">
              <a:defRPr sz="1800" b="0" cap="none" spc="0">
                <a:uFillTx/>
              </a:defRPr>
            </a:pPr>
            <a:r>
              <a:rPr lang="en-US" sz="2800" b="1" cap="all" spc="-56" dirty="0">
                <a:uFill>
                  <a:solidFill/>
                </a:uFill>
              </a:rPr>
              <a:t>Web dev</a:t>
            </a:r>
            <a:endParaRPr sz="2800" b="1" cap="all" spc="-56" dirty="0">
              <a:uFill>
                <a:solidFill/>
              </a:uFill>
            </a:endParaRPr>
          </a:p>
        </p:txBody>
      </p:sp>
      <p:sp>
        <p:nvSpPr>
          <p:cNvPr id="10" name="Shape 86"/>
          <p:cNvSpPr/>
          <p:nvPr/>
        </p:nvSpPr>
        <p:spPr>
          <a:xfrm>
            <a:off x="851903" y="1648903"/>
            <a:ext cx="9346054" cy="512443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5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endParaRPr lang="en-US" sz="3200" dirty="0">
              <a:uFill>
                <a:solidFill/>
              </a:uFill>
            </a:endParaRPr>
          </a:p>
          <a:p>
            <a:pPr lvl="1" indent="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defRPr sz="1800">
                <a:solidFill>
                  <a:srgbClr val="000000"/>
                </a:solidFill>
                <a:uFillTx/>
              </a:defRPr>
            </a:pPr>
            <a:endParaRPr sz="2500" dirty="0">
              <a:uFill>
                <a:solidFill/>
              </a:uFill>
            </a:endParaRPr>
          </a:p>
        </p:txBody>
      </p:sp>
      <p:sp>
        <p:nvSpPr>
          <p:cNvPr id="7" name="Shape 68"/>
          <p:cNvSpPr/>
          <p:nvPr/>
        </p:nvSpPr>
        <p:spPr>
          <a:xfrm>
            <a:off x="634999" y="1501433"/>
            <a:ext cx="11734801" cy="52719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marL="177800" lvl="1" indent="-177800" defTabSz="647700">
              <a:lnSpc>
                <a:spcPct val="110000"/>
              </a:lnSpc>
              <a:spcBef>
                <a:spcPts val="400"/>
              </a:spcBef>
              <a:buClrTx/>
              <a:buSzPct val="85000"/>
              <a:buFont typeface="Lucida Grande"/>
              <a:buChar char="‣"/>
              <a:defRPr sz="1800">
                <a:solidFill>
                  <a:srgbClr val="000000"/>
                </a:solidFill>
                <a:uFillTx/>
              </a:defRPr>
            </a:pPr>
            <a:r>
              <a:rPr lang="en-US" sz="3200" dirty="0">
                <a:uFill>
                  <a:solidFill/>
                </a:uFill>
              </a:rPr>
              <a:t>We must know the technologies used to be an effective developer (or at least communicate with developers!)</a:t>
            </a:r>
          </a:p>
        </p:txBody>
      </p:sp>
    </p:spTree>
    <p:extLst>
      <p:ext uri="{BB962C8B-B14F-4D97-AF65-F5344CB8AC3E}">
        <p14:creationId xmlns:p14="http://schemas.microsoft.com/office/powerpoint/2010/main" val="782365682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FDinTextCompPro-Regular"/>
        <a:ea typeface="PFDinTextCompPro-Regular"/>
        <a:cs typeface="PFDinTextCompPro-Regular"/>
      </a:majorFont>
      <a:minorFont>
        <a:latin typeface="News706BT-RomanC"/>
        <a:ea typeface="News706BT-RomanC"/>
        <a:cs typeface="News706BT-RomanC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5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308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FDinTextCompPro-Regular"/>
        <a:ea typeface="PFDinTextCompPro-Regular"/>
        <a:cs typeface="PFDinTextCompPro-Regular"/>
      </a:majorFont>
      <a:minorFont>
        <a:latin typeface="News706BT-RomanC"/>
        <a:ea typeface="News706BT-RomanC"/>
        <a:cs typeface="News706BT-RomanC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5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3081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News706BT-Roman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16732</TotalTime>
  <Words>743</Words>
  <Application>Microsoft Office PowerPoint</Application>
  <PresentationFormat>Custom</PresentationFormat>
  <Paragraphs>197</Paragraphs>
  <Slides>30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Lucida Grande</vt:lpstr>
      <vt:lpstr>News706BT-RomanC</vt:lpstr>
      <vt:lpstr>PFDinTextCompPro-Regular</vt:lpstr>
      <vt:lpstr>Adobe Garamond Pro</vt:lpstr>
      <vt:lpstr>Adobe Garamond Pro Bold</vt:lpstr>
      <vt:lpstr>Helvetica</vt:lpstr>
      <vt:lpstr>Wingdings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Ong Sze Swee</cp:lastModifiedBy>
  <cp:revision>103</cp:revision>
  <cp:lastPrinted>2017-01-26T23:38:02Z</cp:lastPrinted>
  <dcterms:modified xsi:type="dcterms:W3CDTF">2017-11-06T02:44:33Z</dcterms:modified>
</cp:coreProperties>
</file>